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18"/>
  </p:handoutMasterIdLst>
  <p:sldIdLst>
    <p:sldId id="261" r:id="rId2"/>
    <p:sldId id="277" r:id="rId3"/>
    <p:sldId id="284" r:id="rId4"/>
    <p:sldId id="287" r:id="rId5"/>
    <p:sldId id="288" r:id="rId6"/>
    <p:sldId id="289" r:id="rId7"/>
    <p:sldId id="285" r:id="rId8"/>
    <p:sldId id="280" r:id="rId9"/>
    <p:sldId id="286" r:id="rId10"/>
    <p:sldId id="267" r:id="rId11"/>
    <p:sldId id="269" r:id="rId12"/>
    <p:sldId id="270" r:id="rId13"/>
    <p:sldId id="281" r:id="rId14"/>
    <p:sldId id="282" r:id="rId15"/>
    <p:sldId id="272" r:id="rId16"/>
    <p:sldId id="273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D9D9D9"/>
    <a:srgbClr val="33CCFF"/>
    <a:srgbClr val="CCECFF"/>
    <a:srgbClr val="FFFF99"/>
    <a:srgbClr val="FFCC00"/>
    <a:srgbClr val="FFFFFF"/>
    <a:srgbClr val="FF9933"/>
    <a:srgbClr val="00CC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 smtClean="0"/>
            </a:lvl1pPr>
          </a:lstStyle>
          <a:p>
            <a:pPr>
              <a:defRPr/>
            </a:pPr>
            <a:fld id="{D4639D4E-F469-437C-8B52-C4F577794CCB}" type="datetimeFigureOut">
              <a:rPr lang="en-US"/>
              <a:pPr>
                <a:defRPr/>
              </a:pPr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A7F4679-534C-4ADE-9E61-DD167D4C6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36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B67E4A-2E59-413B-942D-520D90067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6AF4C-7AFF-4C13-9785-C643B31BC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0C779-58CB-46FB-BF99-D09C8F0DC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349F-62F2-40EC-9D77-D96560AAD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19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3BCE3-A4D8-437E-81E7-B15DAD4C5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471F2-232E-47D8-A37E-1C860AA3C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CDC579-8455-48A7-A38F-E1975D80C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254D9-26BA-4798-9804-E76E3C009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EFC05-D3EE-4EDD-883F-D1D0EAFDD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3A03B-AE96-4D39-AE34-932C2C0EB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0336E9-FF14-4D7E-8A05-1F99F8536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7B3E0-8305-441B-A217-E46AB3323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2F0530-27F5-40A3-8AB1-1B25A7398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1ED9BBB7-DDDC-40C9-997A-D7635BDD3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9" r:id="rId3"/>
    <p:sldLayoutId id="2147483700" r:id="rId4"/>
    <p:sldLayoutId id="2147483701" r:id="rId5"/>
    <p:sldLayoutId id="2147483702" r:id="rId6"/>
    <p:sldLayoutId id="2147483710" r:id="rId7"/>
    <p:sldLayoutId id="2147483703" r:id="rId8"/>
    <p:sldLayoutId id="2147483711" r:id="rId9"/>
    <p:sldLayoutId id="2147483704" r:id="rId10"/>
    <p:sldLayoutId id="2147483705" r:id="rId11"/>
    <p:sldLayoutId id="2147483712" r:id="rId12"/>
    <p:sldLayoutId id="214748371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1"/>
          </a:solidFill>
        </p:spPr>
        <p:txBody>
          <a:bodyPr anchor="t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REVIEW </a:t>
            </a:r>
            <a:br>
              <a:rPr lang="en-US" u="sng" dirty="0" smtClean="0">
                <a:solidFill>
                  <a:srgbClr val="FFFF00"/>
                </a:solidFill>
              </a:rPr>
            </a:br>
            <a:r>
              <a:rPr lang="en-US" sz="2200" i="1" dirty="0" smtClean="0">
                <a:solidFill>
                  <a:srgbClr val="FFFF00"/>
                </a:solidFill>
              </a:rPr>
              <a:t>(Answer the following on the corner of your </a:t>
            </a:r>
            <a:r>
              <a:rPr lang="en-US" sz="2200" i="1" dirty="0" smtClean="0">
                <a:solidFill>
                  <a:srgbClr val="FFFF00"/>
                </a:solidFill>
              </a:rPr>
              <a:t>notes page)</a:t>
            </a:r>
            <a:endParaRPr lang="en-US" sz="2200" i="1" dirty="0" smtClean="0">
              <a:solidFill>
                <a:srgbClr val="FFFF00"/>
              </a:solidFill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381000" y="1219200"/>
            <a:ext cx="8229600" cy="37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>
              <a:spcBef>
                <a:spcPts val="600"/>
              </a:spcBef>
              <a:buAutoNum type="arabicPeriod"/>
            </a:pPr>
            <a:r>
              <a:rPr lang="en-US" sz="3200" dirty="0" smtClean="0">
                <a:latin typeface="Comic Sans MS" pitchFamily="66" charset="0"/>
              </a:rPr>
              <a:t>What does the prefix </a:t>
            </a:r>
            <a:r>
              <a:rPr lang="en-US" sz="3200" i="1" dirty="0" smtClean="0">
                <a:latin typeface="Comic Sans MS" pitchFamily="66" charset="0"/>
              </a:rPr>
              <a:t>kilo-</a:t>
            </a:r>
            <a:r>
              <a:rPr lang="en-US" sz="3200" dirty="0" smtClean="0">
                <a:latin typeface="Comic Sans MS" pitchFamily="66" charset="0"/>
              </a:rPr>
              <a:t> mean? </a:t>
            </a:r>
            <a:r>
              <a:rPr lang="en-US" sz="3200" i="1" dirty="0" err="1" smtClean="0">
                <a:latin typeface="Comic Sans MS" pitchFamily="66" charset="0"/>
              </a:rPr>
              <a:t>centi</a:t>
            </a:r>
            <a:r>
              <a:rPr lang="en-US" sz="3200" i="1" dirty="0" smtClean="0">
                <a:latin typeface="Comic Sans MS" pitchFamily="66" charset="0"/>
              </a:rPr>
              <a:t>-</a:t>
            </a:r>
            <a:r>
              <a:rPr lang="en-US" sz="3200" dirty="0" smtClean="0">
                <a:latin typeface="Comic Sans MS" pitchFamily="66" charset="0"/>
              </a:rPr>
              <a:t>?</a:t>
            </a:r>
          </a:p>
          <a:p>
            <a:pPr marL="742950" indent="-742950">
              <a:spcBef>
                <a:spcPts val="600"/>
              </a:spcBef>
              <a:buAutoNum type="arabicPeriod"/>
            </a:pPr>
            <a:r>
              <a:rPr lang="en-US" sz="3200" dirty="0" smtClean="0">
                <a:latin typeface="Comic Sans MS" pitchFamily="66" charset="0"/>
              </a:rPr>
              <a:t>How many mm are in 7cm?</a:t>
            </a:r>
          </a:p>
          <a:p>
            <a:pPr marL="742950" indent="-742950">
              <a:spcBef>
                <a:spcPts val="600"/>
              </a:spcBef>
              <a:buAutoNum type="arabicPeriod"/>
            </a:pPr>
            <a:r>
              <a:rPr lang="en-US" sz="3200" dirty="0" smtClean="0">
                <a:latin typeface="Comic Sans MS" pitchFamily="66" charset="0"/>
              </a:rPr>
              <a:t>What is </a:t>
            </a:r>
            <a:r>
              <a:rPr lang="en-US" sz="3200" smtClean="0">
                <a:latin typeface="Comic Sans MS" pitchFamily="66" charset="0"/>
              </a:rPr>
              <a:t>the sum (in m) </a:t>
            </a:r>
            <a:r>
              <a:rPr lang="en-US" sz="3200" dirty="0" smtClean="0">
                <a:latin typeface="Comic Sans MS" pitchFamily="66" charset="0"/>
              </a:rPr>
              <a:t>of 15 m + 1000 mm + 400 cm? </a:t>
            </a:r>
          </a:p>
          <a:p>
            <a:pPr marL="742950" indent="-742950">
              <a:spcBef>
                <a:spcPts val="600"/>
              </a:spcBef>
              <a:buAutoNum type="arabicPeriod"/>
            </a:pPr>
            <a:r>
              <a:rPr lang="en-US" sz="3200" dirty="0" smtClean="0">
                <a:latin typeface="Comic Sans MS" pitchFamily="66" charset="0"/>
              </a:rPr>
              <a:t>What is the area of the following rectangle in cm</a:t>
            </a:r>
            <a:r>
              <a:rPr lang="en-US" sz="3200" baseline="30000" dirty="0" smtClean="0">
                <a:latin typeface="Comic Sans MS" pitchFamily="66" charset="0"/>
              </a:rPr>
              <a:t>2</a:t>
            </a:r>
            <a:r>
              <a:rPr lang="en-US" sz="3200" dirty="0" smtClean="0">
                <a:latin typeface="Comic Sans MS" pitchFamily="66" charset="0"/>
              </a:rPr>
              <a:t>?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0" y="5029200"/>
            <a:ext cx="3657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45720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 cm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62800" y="54102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 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534400" cy="501675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buFontTx/>
              <a:buAutoNum type="arabicPeriod"/>
              <a:defRPr/>
            </a:pPr>
            <a:r>
              <a:rPr lang="en-US" sz="3200" b="1" u="sng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Problem/Observation</a:t>
            </a:r>
            <a:r>
              <a:rPr lang="en-US" sz="3200" dirty="0">
                <a:solidFill>
                  <a:srgbClr val="99FF33"/>
                </a:solidFill>
              </a:rPr>
              <a:t>.  </a:t>
            </a:r>
            <a:r>
              <a:rPr lang="en-US" sz="3200" dirty="0">
                <a:solidFill>
                  <a:schemeClr val="bg1"/>
                </a:solidFill>
              </a:rPr>
              <a:t>What do you want to know?  What do you want to find out?  This is </a:t>
            </a:r>
            <a:r>
              <a:rPr lang="en-US" sz="3200" dirty="0" smtClean="0">
                <a:solidFill>
                  <a:schemeClr val="bg1"/>
                </a:solidFill>
              </a:rPr>
              <a:t>typically in </a:t>
            </a:r>
            <a:r>
              <a:rPr lang="en-US" sz="3200" dirty="0">
                <a:solidFill>
                  <a:schemeClr val="bg1"/>
                </a:solidFill>
              </a:rPr>
              <a:t>the form of a </a:t>
            </a:r>
            <a:r>
              <a:rPr lang="en-US" sz="3200" dirty="0" smtClean="0">
                <a:solidFill>
                  <a:schemeClr val="bg1"/>
                </a:solidFill>
              </a:rPr>
              <a:t>question.</a:t>
            </a:r>
          </a:p>
          <a:p>
            <a:pPr marL="457200" indent="-457200">
              <a:spcBef>
                <a:spcPts val="0"/>
              </a:spcBef>
              <a:buFontTx/>
              <a:buAutoNum type="arabicPeriod"/>
              <a:defRPr/>
            </a:pPr>
            <a:r>
              <a:rPr lang="en-US" sz="3200" b="1" u="sng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Hypothesis</a:t>
            </a:r>
            <a:r>
              <a:rPr lang="en-US" sz="3200" dirty="0">
                <a:solidFill>
                  <a:srgbClr val="99FF33"/>
                </a:solidFill>
              </a:rPr>
              <a:t>.  </a:t>
            </a:r>
            <a:r>
              <a:rPr lang="en-US" sz="3200" dirty="0">
                <a:solidFill>
                  <a:schemeClr val="bg1"/>
                </a:solidFill>
              </a:rPr>
              <a:t>This is a possible solution to your problem.  It is a testable statement or a possible explanation for a set of observations.  (</a:t>
            </a:r>
            <a:r>
              <a:rPr lang="en-US" sz="3200" i="1" dirty="0">
                <a:solidFill>
                  <a:schemeClr val="bg1"/>
                </a:solidFill>
              </a:rPr>
              <a:t>If, then </a:t>
            </a:r>
            <a:r>
              <a:rPr lang="en-US" sz="3200" dirty="0">
                <a:solidFill>
                  <a:schemeClr val="bg1"/>
                </a:solidFill>
              </a:rPr>
              <a:t>format usually</a:t>
            </a:r>
            <a:r>
              <a:rPr lang="en-US" sz="3200" dirty="0" smtClean="0">
                <a:solidFill>
                  <a:schemeClr val="bg1"/>
                </a:solidFill>
              </a:rPr>
              <a:t>).</a:t>
            </a:r>
          </a:p>
          <a:p>
            <a:pPr marL="457200" indent="-457200">
              <a:spcBef>
                <a:spcPts val="0"/>
              </a:spcBef>
              <a:buFontTx/>
              <a:buAutoNum type="arabicPeriod"/>
              <a:defRPr/>
            </a:pPr>
            <a:r>
              <a:rPr lang="en-US" sz="3200" b="1" u="sng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Experimental Design</a:t>
            </a:r>
            <a:r>
              <a:rPr lang="en-US" sz="3200" b="1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sz="3200" dirty="0" smtClean="0">
                <a:solidFill>
                  <a:schemeClr val="bg1"/>
                </a:solidFill>
              </a:rPr>
              <a:t>An experiment is designed to test your hypothesis. There are several parts to good experimental design…</a:t>
            </a:r>
            <a:endParaRPr lang="en-US" sz="3200" u="sng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8915400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4000" b="1" u="sng" dirty="0" smtClean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Method is used by scientists to solve problems in science:</a:t>
            </a:r>
            <a:endParaRPr lang="en-US" sz="4000" b="1" u="sng" dirty="0">
              <a:solidFill>
                <a:srgbClr val="33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0" y="381000"/>
            <a:ext cx="9144000" cy="6096000"/>
          </a:xfrm>
          <a:solidFill>
            <a:srgbClr val="7030A0"/>
          </a:solidFill>
        </p:spPr>
        <p:txBody>
          <a:bodyPr>
            <a:normAutofit lnSpcReduction="10000"/>
          </a:bodyPr>
          <a:lstStyle/>
          <a:p>
            <a:pPr marL="892175" lvl="1" indent="-6096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 smtClean="0">
                <a:solidFill>
                  <a:srgbClr val="FFFF00"/>
                </a:solidFill>
              </a:rPr>
              <a:t>Control</a:t>
            </a:r>
            <a:r>
              <a:rPr lang="en-US" sz="2800" dirty="0" smtClean="0">
                <a:solidFill>
                  <a:srgbClr val="FFFF00"/>
                </a:solidFill>
              </a:rPr>
              <a:t>:  </a:t>
            </a:r>
            <a:r>
              <a:rPr lang="en-US" sz="2800" dirty="0" smtClean="0">
                <a:solidFill>
                  <a:schemeClr val="bg1"/>
                </a:solidFill>
              </a:rPr>
              <a:t>a part of the experiment that is not being tested and is used for comparison.</a:t>
            </a:r>
          </a:p>
          <a:p>
            <a:pPr marL="892175" lvl="1" indent="-6096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 smtClean="0">
                <a:solidFill>
                  <a:srgbClr val="FFFF00"/>
                </a:solidFill>
              </a:rPr>
              <a:t>Variable</a:t>
            </a:r>
            <a:r>
              <a:rPr lang="en-US" sz="2800" dirty="0" smtClean="0">
                <a:solidFill>
                  <a:srgbClr val="FFFF00"/>
                </a:solidFill>
              </a:rPr>
              <a:t>:  </a:t>
            </a:r>
            <a:r>
              <a:rPr lang="en-US" sz="2800" dirty="0" smtClean="0">
                <a:solidFill>
                  <a:schemeClr val="bg1"/>
                </a:solidFill>
              </a:rPr>
              <a:t>Any part of the experiment that can vary or change.</a:t>
            </a:r>
          </a:p>
          <a:p>
            <a:pPr marL="1203325" lvl="3" indent="-28892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99FF33"/>
                </a:solidFill>
              </a:rPr>
              <a:t>Independent variable:  </a:t>
            </a:r>
            <a:r>
              <a:rPr lang="en-US" sz="2400" dirty="0" smtClean="0">
                <a:solidFill>
                  <a:schemeClr val="bg1"/>
                </a:solidFill>
              </a:rPr>
              <a:t>The part of the experiment that is manipulated or changed by the scientists or person doing the experiment (the one factor different from the control set-up</a:t>
            </a:r>
            <a:r>
              <a:rPr lang="en-US" sz="2400" dirty="0" smtClean="0">
                <a:solidFill>
                  <a:schemeClr val="bg1"/>
                </a:solidFill>
              </a:rPr>
              <a:t>) aka - </a:t>
            </a:r>
            <a:r>
              <a:rPr lang="en-US" sz="2400" dirty="0" smtClean="0">
                <a:solidFill>
                  <a:srgbClr val="99FF33"/>
                </a:solidFill>
              </a:rPr>
              <a:t>manipulative</a:t>
            </a:r>
            <a:r>
              <a:rPr lang="en-US" sz="2400" dirty="0" smtClean="0">
                <a:solidFill>
                  <a:schemeClr val="bg1"/>
                </a:solidFill>
              </a:rPr>
              <a:t> variable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1203325" lvl="3" indent="-288925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99FF33"/>
                </a:solidFill>
              </a:rPr>
              <a:t>Dependent Variable</a:t>
            </a:r>
            <a:r>
              <a:rPr lang="en-US" sz="2400" dirty="0" smtClean="0">
                <a:solidFill>
                  <a:srgbClr val="99FF33"/>
                </a:solidFill>
              </a:rPr>
              <a:t>:  </a:t>
            </a:r>
            <a:r>
              <a:rPr lang="en-US" sz="2400" dirty="0" smtClean="0">
                <a:solidFill>
                  <a:schemeClr val="bg1"/>
                </a:solidFill>
              </a:rPr>
              <a:t>The part of the experiment that is affected by the independent variable.  This is usually the outcome you are looking for (compare the dependent variable in both the experimental set-up and the control set-up</a:t>
            </a:r>
            <a:r>
              <a:rPr lang="en-US" sz="2400" dirty="0" smtClean="0">
                <a:solidFill>
                  <a:schemeClr val="bg1"/>
                </a:solidFill>
              </a:rPr>
              <a:t>) aka – </a:t>
            </a:r>
            <a:r>
              <a:rPr lang="en-US" sz="2400" dirty="0" smtClean="0">
                <a:solidFill>
                  <a:srgbClr val="99FF33"/>
                </a:solidFill>
              </a:rPr>
              <a:t>responding</a:t>
            </a:r>
            <a:r>
              <a:rPr lang="en-US" sz="2400" dirty="0" smtClean="0">
                <a:solidFill>
                  <a:schemeClr val="bg1"/>
                </a:solidFill>
              </a:rPr>
              <a:t> variable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457200"/>
            <a:ext cx="8458200" cy="6096000"/>
          </a:xfrm>
          <a:solidFill>
            <a:srgbClr val="7030A0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u="sng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(data analysis):  The part of the process in which data is collected and organized into a graph, table, etc.</a:t>
            </a:r>
          </a:p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200" b="1" u="sng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Conclusion</a:t>
            </a:r>
            <a:r>
              <a:rPr lang="en-US" sz="3200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part of the process in which you determine whether your hypothesis was supported or not supported and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WHY!!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Discuss what could have gone wrong and what improvements you could make to the experiment.  Analyze your results &amp; design; </a:t>
            </a:r>
            <a:r>
              <a:rPr lang="en-US" sz="3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publish &amp; have others (peers) review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3248"/>
          </a:xfrm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Experimental Design</a:t>
            </a:r>
            <a:endParaRPr lang="en-US" b="1" dirty="0">
              <a:solidFill>
                <a:srgbClr val="99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219200"/>
          <a:ext cx="72390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Control Set-up</a:t>
                      </a:r>
                      <a:endParaRPr lang="en-US" sz="2000" u="sng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Experimental Set-up</a:t>
                      </a:r>
                      <a:endParaRPr lang="en-US" sz="2000" u="sng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18669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factors are kept “normal”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baseline="0" dirty="0" smtClean="0"/>
                        <a:t>Does not have the independent variable you are testing.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baseline="0" dirty="0" smtClean="0"/>
                        <a:t>Used as a comparison to the experimental set-up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All factors are kept the same as the control set-up</a:t>
                      </a:r>
                      <a:r>
                        <a:rPr lang="en-US" baseline="0" dirty="0" smtClean="0"/>
                        <a:t> EXCEPT for the independent variable you are testing.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Compare the dependent variable from the experimental set-up to the dependent variable of the control set-up.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Changes in dependent</a:t>
                      </a:r>
                      <a:r>
                        <a:rPr lang="en-US" baseline="0" dirty="0" smtClean="0"/>
                        <a:t> variable in exp. setup should be due to the independent variable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670560"/>
          </a:xfrm>
          <a:solidFill>
            <a:schemeClr val="tx1"/>
          </a:solidFill>
        </p:spPr>
        <p:txBody>
          <a:bodyPr anchor="t"/>
          <a:lstStyle/>
          <a:p>
            <a:r>
              <a:rPr lang="en-US" dirty="0" smtClean="0">
                <a:solidFill>
                  <a:srgbClr val="33CCFF"/>
                </a:solidFill>
              </a:rPr>
              <a:t>Example:</a:t>
            </a:r>
            <a:endParaRPr lang="en-US" dirty="0">
              <a:solidFill>
                <a:srgbClr val="33CC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6400800" cy="4187952"/>
          </a:xfrm>
          <a:solidFill>
            <a:srgbClr val="7030A0"/>
          </a:solidFill>
        </p:spPr>
        <p:txBody>
          <a:bodyPr/>
          <a:lstStyle/>
          <a:p>
            <a:r>
              <a:rPr lang="en-US" u="sng" dirty="0" smtClean="0">
                <a:solidFill>
                  <a:schemeClr val="bg1"/>
                </a:solidFill>
              </a:rPr>
              <a:t>Problem</a:t>
            </a:r>
            <a:r>
              <a:rPr lang="en-US" dirty="0" smtClean="0">
                <a:solidFill>
                  <a:schemeClr val="bg1"/>
                </a:solidFill>
              </a:rPr>
              <a:t>: Do plants grow faster with sugar water or plain water?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Hypothesis</a:t>
            </a:r>
            <a:r>
              <a:rPr lang="en-US" dirty="0" smtClean="0">
                <a:solidFill>
                  <a:schemeClr val="bg1"/>
                </a:solidFill>
              </a:rPr>
              <a:t>: ???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Experimental Design</a:t>
            </a:r>
            <a:r>
              <a:rPr lang="en-US" dirty="0" smtClean="0">
                <a:solidFill>
                  <a:schemeClr val="bg1"/>
                </a:solidFill>
              </a:rPr>
              <a:t>: 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895601"/>
          <a:ext cx="8153400" cy="3992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548290"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Control Set-up</a:t>
                      </a:r>
                      <a:endParaRPr lang="en-US" sz="2000" u="sng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Experimental Set-up</a:t>
                      </a:r>
                      <a:endParaRPr lang="en-US" sz="2000" u="sng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310931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baseline="0" dirty="0" smtClean="0"/>
                        <a:t>Plant watered with water ONLY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baseline="0" dirty="0" smtClean="0"/>
                        <a:t>All other factors the same as the experimental set-up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Sunlight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Soil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Pot type/size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Fertilizer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Amount of water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Etc.</a:t>
                      </a:r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dirty="0" smtClean="0"/>
                        <a:t>Plant watered with sugar water ONLY</a:t>
                      </a:r>
                      <a:endParaRPr lang="en-US" baseline="0" dirty="0" smtClean="0"/>
                    </a:p>
                    <a:p>
                      <a:pPr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baseline="0" dirty="0" smtClean="0"/>
                        <a:t>All other factors the same as the control set-up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Sunlight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Soil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Pot type/size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Fertilizer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Amount of sugar water</a:t>
                      </a:r>
                    </a:p>
                    <a:p>
                      <a:pPr lvl="1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Etc.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mary.gray\AppData\Local\Microsoft\Windows\Temporary Internet Files\Content.IE5\1O4H1NML\MP90034174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6428" y="304800"/>
            <a:ext cx="190246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9" name="Picture 5" descr="http://eyecube.files.wordpress.com/2008/05/homer_simpson_10_by_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0" cy="6343650"/>
          </a:xfrm>
          <a:prstGeom prst="rect">
            <a:avLst/>
          </a:prstGeom>
          <a:noFill/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0925"/>
          </a:xfrm>
          <a:solidFill>
            <a:schemeClr val="tx1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33CCFF"/>
                </a:solidFill>
              </a:rPr>
              <a:t>Example: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581400" y="1143000"/>
            <a:ext cx="5562600" cy="5715000"/>
          </a:xfrm>
        </p:spPr>
        <p:txBody>
          <a:bodyPr>
            <a:normAutofit fontScale="850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b="1" dirty="0" smtClean="0">
                <a:solidFill>
                  <a:schemeClr val="bg1"/>
                </a:solidFill>
              </a:rPr>
              <a:t>Homer Simpson notices that his shower is covered in green slime. 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b="1" dirty="0" smtClean="0">
                <a:solidFill>
                  <a:schemeClr val="bg1"/>
                </a:solidFill>
              </a:rPr>
              <a:t>His friend Barney tells him that coconut juice will get rid of the green slime. 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b="1" dirty="0" smtClean="0">
                <a:solidFill>
                  <a:schemeClr val="bg1"/>
                </a:solidFill>
              </a:rPr>
              <a:t>Homer decides to check this out by spraying half of the shower with water and half with coconut juice. 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b="1" dirty="0" smtClean="0">
                <a:solidFill>
                  <a:schemeClr val="bg1"/>
                </a:solidFill>
              </a:rPr>
              <a:t>After 3 days of “treatment” there is no change in the appearance of green slime on either side of the shower.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59763" cy="685800"/>
          </a:xfrm>
          <a:solidFill>
            <a:schemeClr val="tx1"/>
          </a:solidFill>
        </p:spPr>
        <p:txBody>
          <a:bodyPr anchor="t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What is the control group?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838200"/>
          </a:xfrm>
          <a:solidFill>
            <a:srgbClr val="7030A0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b="1" dirty="0" smtClean="0">
                <a:solidFill>
                  <a:srgbClr val="99FF33"/>
                </a:solidFill>
                <a:sym typeface="Wingdings 3"/>
              </a:rPr>
              <a:t></a:t>
            </a:r>
            <a:r>
              <a:rPr lang="en-US" sz="4000" b="1" dirty="0" smtClean="0">
                <a:solidFill>
                  <a:srgbClr val="99FF33"/>
                </a:solidFill>
              </a:rPr>
              <a:t>The water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981200"/>
            <a:ext cx="8259763" cy="685800"/>
          </a:xfrm>
          <a:prstGeom prst="rect">
            <a:avLst/>
          </a:prstGeom>
          <a:solidFill>
            <a:schemeClr val="tx1"/>
          </a:solidFill>
        </p:spPr>
        <p:txBody>
          <a:bodyPr vert="horz" anchor="t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is the independent variable?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2667000"/>
            <a:ext cx="8229600" cy="83820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265113" lvl="0" indent="-265113" algn="ctr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4000" b="1" dirty="0" smtClean="0">
                <a:solidFill>
                  <a:srgbClr val="99FF33"/>
                </a:solidFill>
                <a:sym typeface="Wingdings 3"/>
              </a:rPr>
              <a:t>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coconut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juice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99FF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4191000"/>
            <a:ext cx="8229600" cy="137160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265113" lvl="0" indent="-265113" algn="ctr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4000" b="1" dirty="0" smtClean="0">
                <a:solidFill>
                  <a:srgbClr val="99FF33"/>
                </a:solidFill>
                <a:sym typeface="Wingdings 3"/>
              </a:rPr>
              <a:t>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amount of slime on the shower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3505200"/>
            <a:ext cx="8259763" cy="685800"/>
          </a:xfrm>
          <a:prstGeom prst="rect">
            <a:avLst/>
          </a:prstGeom>
          <a:solidFill>
            <a:schemeClr val="tx1"/>
          </a:solidFill>
        </p:spPr>
        <p:txBody>
          <a:bodyPr vert="horz" anchor="t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is the dependent variable?</a:t>
            </a:r>
          </a:p>
        </p:txBody>
      </p:sp>
      <p:pic>
        <p:nvPicPr>
          <p:cNvPr id="2050" name="Picture 2" descr="C:\Users\Mary Ann\AppData\Local\Microsoft\Windows\Temporary Internet Files\Content.IE5\PR8NAVXR\MP90042439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029200"/>
            <a:ext cx="1828800" cy="1828800"/>
          </a:xfrm>
          <a:prstGeom prst="rect">
            <a:avLst/>
          </a:prstGeom>
          <a:noFill/>
        </p:spPr>
      </p:pic>
      <p:pic>
        <p:nvPicPr>
          <p:cNvPr id="10" name="Picture 2" descr="C:\Users\Mary Ann\AppData\Local\Microsoft\Windows\Temporary Internet Files\Content.IE5\PR8NAVXR\MP90042439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0292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209800"/>
            <a:ext cx="8382000" cy="3581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183563" cy="10509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7030A0"/>
                </a:solidFill>
              </a:rPr>
              <a:t>Quiz </a:t>
            </a:r>
            <a:r>
              <a:rPr lang="en-US" sz="5400" dirty="0" smtClean="0">
                <a:solidFill>
                  <a:srgbClr val="FF0000"/>
                </a:solidFill>
              </a:rPr>
              <a:t>FRIDAY</a:t>
            </a:r>
            <a:r>
              <a:rPr lang="en-US" sz="5400" dirty="0" smtClean="0">
                <a:solidFill>
                  <a:srgbClr val="7030A0"/>
                </a:solidFill>
              </a:rPr>
              <a:t> on Word Parts List #1</a:t>
            </a:r>
          </a:p>
        </p:txBody>
      </p:sp>
      <p:sp>
        <p:nvSpPr>
          <p:cNvPr id="6147" name="Rectangle 8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412162" cy="3657600"/>
          </a:xfrm>
          <a:solidFill>
            <a:schemeClr val="accent2"/>
          </a:solidFill>
        </p:spPr>
        <p:txBody>
          <a:bodyPr/>
          <a:lstStyle/>
          <a:p>
            <a:pPr algn="ctr" eaLnBrk="1" hangingPunct="1">
              <a:buNone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means “away from”</a:t>
            </a:r>
          </a:p>
          <a:p>
            <a:pPr algn="ctr" eaLnBrk="1" hangingPunct="1">
              <a:buFontTx/>
              <a:buNone/>
            </a:pPr>
            <a:endParaRPr lang="en-US" sz="1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</a:pPr>
            <a:r>
              <a:rPr lang="en-US" sz="4000" b="1" u="sng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Question:</a:t>
            </a:r>
          </a:p>
          <a:p>
            <a:pPr eaLnBrk="1" hangingPunct="1">
              <a:buFontTx/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___-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ductor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muscles pull the legs and arms </a:t>
            </a:r>
            <a:r>
              <a:rPr lang="en-US" sz="4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 from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body.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ry Ann\AppData\Local\Microsoft\Windows\Temporary Internet Files\Content.IE5\9259EIJM\MP90018264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7" name="Rectangle 8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144000" cy="1450975"/>
          </a:xfrm>
          <a:solidFill>
            <a:srgbClr val="D9D9D9">
              <a:alpha val="76078"/>
            </a:srgbClr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b="1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EQ—How do I solve problems in Science?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3124200"/>
            <a:ext cx="8686800" cy="1323439"/>
          </a:xfrm>
          <a:prstGeom prst="rect">
            <a:avLst/>
          </a:prstGeom>
          <a:solidFill>
            <a:srgbClr val="33CCFF">
              <a:alpha val="98824"/>
            </a:srgb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smtClean="0">
                <a:ln w="11430"/>
                <a:solidFill>
                  <a:srgbClr val="7030A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Scientific Inquiry</a:t>
            </a:r>
            <a:endParaRPr lang="en-US" sz="8000" b="1" cap="none" spc="0" dirty="0">
              <a:ln w="11430"/>
              <a:solidFill>
                <a:srgbClr val="7030A0"/>
              </a:solidFill>
              <a:effectLst>
                <a:glow rad="101600">
                  <a:schemeClr val="bg1">
                    <a:lumMod val="95000"/>
                    <a:alpha val="6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14400"/>
            <a:ext cx="8382000" cy="495300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1.  All living things must have </a:t>
            </a:r>
            <a:r>
              <a:rPr lang="en-US" b="1" u="sng" dirty="0" smtClean="0">
                <a:solidFill>
                  <a:srgbClr val="99FF33"/>
                </a:solidFill>
              </a:rPr>
              <a:t>cells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.  </a:t>
            </a:r>
          </a:p>
          <a:p>
            <a:pPr marL="1198563" indent="-62865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</a:rPr>
              <a:t>Organisms are either </a:t>
            </a:r>
            <a:r>
              <a:rPr lang="en-US" sz="2400" b="1" i="1" u="sng" dirty="0" smtClean="0">
                <a:solidFill>
                  <a:srgbClr val="99FF33"/>
                </a:solidFill>
              </a:rPr>
              <a:t>multi-cellular</a:t>
            </a:r>
            <a:r>
              <a:rPr lang="en-US" sz="2400" i="1" dirty="0" smtClean="0">
                <a:solidFill>
                  <a:srgbClr val="99FF33"/>
                </a:solidFill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</a:rPr>
              <a:t>or</a:t>
            </a:r>
            <a:r>
              <a:rPr lang="en-US" sz="2400" i="1" dirty="0" smtClean="0">
                <a:solidFill>
                  <a:srgbClr val="99FF33"/>
                </a:solidFill>
              </a:rPr>
              <a:t> </a:t>
            </a:r>
            <a:r>
              <a:rPr lang="en-US" sz="2400" b="1" i="1" u="sng" dirty="0" smtClean="0">
                <a:solidFill>
                  <a:srgbClr val="99FF33"/>
                </a:solidFill>
              </a:rPr>
              <a:t>unicellular</a:t>
            </a:r>
            <a:r>
              <a:rPr lang="en-US" sz="2400" i="1" dirty="0" smtClean="0">
                <a:solidFill>
                  <a:srgbClr val="99FF33"/>
                </a:solidFill>
              </a:rPr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en-US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2.  All organisms must be able to </a:t>
            </a:r>
            <a:r>
              <a:rPr lang="en-US" b="1" u="sng" dirty="0" smtClean="0">
                <a:solidFill>
                  <a:srgbClr val="99FF33"/>
                </a:solidFill>
              </a:rPr>
              <a:t>reproduce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. </a:t>
            </a:r>
          </a:p>
          <a:p>
            <a:pPr marL="1198563" indent="-733425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</a:rPr>
              <a:t>They may do this </a:t>
            </a:r>
            <a:r>
              <a:rPr lang="en-US" sz="2400" b="1" i="1" u="sng" dirty="0" smtClean="0">
                <a:solidFill>
                  <a:srgbClr val="99FF33"/>
                </a:solidFill>
              </a:rPr>
              <a:t>asexually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</a:rPr>
              <a:t> or </a:t>
            </a:r>
            <a:r>
              <a:rPr lang="en-US" sz="2400" b="1" i="1" u="sng" dirty="0" smtClean="0">
                <a:solidFill>
                  <a:srgbClr val="99FF33"/>
                </a:solidFill>
              </a:rPr>
              <a:t>sexually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3. All organisms have a </a:t>
            </a:r>
            <a:r>
              <a:rPr lang="en-US" b="1" u="sng" dirty="0" smtClean="0">
                <a:solidFill>
                  <a:srgbClr val="99FF33"/>
                </a:solidFill>
              </a:rPr>
              <a:t>genetic code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  <a:p>
            <a:pPr marL="1198563" indent="-62865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400" b="1" i="1" u="sng" dirty="0" smtClean="0">
                <a:solidFill>
                  <a:srgbClr val="99FF33"/>
                </a:solidFill>
              </a:rPr>
              <a:t>DNA</a:t>
            </a:r>
            <a:r>
              <a:rPr lang="en-US" sz="2400" b="1" i="1" u="sng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bg1">
                    <a:lumMod val="95000"/>
                  </a:schemeClr>
                </a:solidFill>
              </a:rPr>
              <a:t> or </a:t>
            </a:r>
            <a:r>
              <a:rPr lang="en-US" sz="2400" b="1" i="1" u="sng" dirty="0" smtClean="0">
                <a:solidFill>
                  <a:srgbClr val="99FF33"/>
                </a:solidFill>
              </a:rPr>
              <a:t>RNA</a:t>
            </a:r>
            <a:endParaRPr lang="en-US" sz="2000" i="1" dirty="0" smtClean="0">
              <a:solidFill>
                <a:srgbClr val="99FF33"/>
              </a:solidFill>
            </a:endParaRPr>
          </a:p>
        </p:txBody>
      </p:sp>
      <p:pic>
        <p:nvPicPr>
          <p:cNvPr id="12292" name="Picture 4" descr="j014948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391400" y="4800600"/>
            <a:ext cx="1552575" cy="18034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228600" y="228600"/>
            <a:ext cx="8915400" cy="70788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Characteristics of Living Things:</a:t>
            </a:r>
          </a:p>
        </p:txBody>
      </p:sp>
    </p:spTree>
    <p:extLst>
      <p:ext uri="{BB962C8B-B14F-4D97-AF65-F5344CB8AC3E}">
        <p14:creationId xmlns:p14="http://schemas.microsoft.com/office/powerpoint/2010/main" val="54320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14400"/>
            <a:ext cx="8382000" cy="5181600"/>
          </a:xfrm>
          <a:solidFill>
            <a:srgbClr val="7030A0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en-US" dirty="0" smtClean="0">
                <a:solidFill>
                  <a:schemeClr val="bg1"/>
                </a:solidFill>
              </a:rPr>
              <a:t>All organisms must </a:t>
            </a:r>
            <a:r>
              <a:rPr lang="en-US" b="1" u="sng" dirty="0" smtClean="0">
                <a:solidFill>
                  <a:srgbClr val="99FF33"/>
                </a:solidFill>
              </a:rPr>
              <a:t>grow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b="1" u="sng" dirty="0" smtClean="0">
                <a:solidFill>
                  <a:srgbClr val="99FF33"/>
                </a:solidFill>
              </a:rPr>
              <a:t>develop</a:t>
            </a:r>
            <a:r>
              <a:rPr lang="en-US" b="1" dirty="0" smtClean="0">
                <a:solidFill>
                  <a:srgbClr val="99FF33"/>
                </a:solidFill>
              </a:rPr>
              <a:t>.</a:t>
            </a:r>
            <a:endParaRPr lang="en-US" dirty="0" smtClean="0">
              <a:solidFill>
                <a:srgbClr val="99FF33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endParaRPr lang="en-US" dirty="0" smtClean="0">
              <a:solidFill>
                <a:schemeClr val="bg1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en-US" dirty="0" smtClean="0">
                <a:solidFill>
                  <a:schemeClr val="bg1"/>
                </a:solidFill>
              </a:rPr>
              <a:t>Organisms must have a </a:t>
            </a:r>
            <a:r>
              <a:rPr lang="en-US" b="1" u="sng" dirty="0" smtClean="0">
                <a:solidFill>
                  <a:srgbClr val="99FF33"/>
                </a:solidFill>
              </a:rPr>
              <a:t>metabolism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pPr marL="1258888" lvl="1" indent="-62865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i="1" dirty="0" smtClean="0">
                <a:solidFill>
                  <a:schemeClr val="bg1"/>
                </a:solidFill>
              </a:rPr>
              <a:t>Obtain and use materials for energy.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-"/>
            </a:pPr>
            <a:endParaRPr lang="en-US" dirty="0" smtClean="0">
              <a:solidFill>
                <a:schemeClr val="bg1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6"/>
            </a:pPr>
            <a:r>
              <a:rPr lang="en-US" dirty="0" smtClean="0">
                <a:solidFill>
                  <a:schemeClr val="bg1"/>
                </a:solidFill>
              </a:rPr>
              <a:t>Organisms must </a:t>
            </a:r>
            <a:r>
              <a:rPr lang="en-US" b="1" u="sng" dirty="0" smtClean="0">
                <a:solidFill>
                  <a:srgbClr val="99FF33"/>
                </a:solidFill>
              </a:rPr>
              <a:t>respond</a:t>
            </a:r>
            <a:r>
              <a:rPr lang="en-US" dirty="0" smtClean="0">
                <a:solidFill>
                  <a:schemeClr val="bg1"/>
                </a:solidFill>
              </a:rPr>
              <a:t> to the environment.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6"/>
            </a:pPr>
            <a:endParaRPr lang="en-US" dirty="0" smtClean="0">
              <a:solidFill>
                <a:schemeClr val="bg1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6"/>
            </a:pPr>
            <a:r>
              <a:rPr lang="en-US" dirty="0" smtClean="0">
                <a:solidFill>
                  <a:schemeClr val="bg1"/>
                </a:solidFill>
              </a:rPr>
              <a:t>Organisms must maintain </a:t>
            </a:r>
            <a:r>
              <a:rPr lang="en-US" b="1" u="sng" dirty="0" smtClean="0">
                <a:solidFill>
                  <a:srgbClr val="99FF33"/>
                </a:solidFill>
              </a:rPr>
              <a:t>homeostasis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1258888" lvl="1" indent="-62865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i="1" dirty="0" smtClean="0">
                <a:solidFill>
                  <a:schemeClr val="bg1"/>
                </a:solidFill>
              </a:rPr>
              <a:t>This means an organism maintains a constant internal environment.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915400" cy="70788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Characteristics of Living Things:</a:t>
            </a:r>
          </a:p>
        </p:txBody>
      </p:sp>
    </p:spTree>
    <p:extLst>
      <p:ext uri="{BB962C8B-B14F-4D97-AF65-F5344CB8AC3E}">
        <p14:creationId xmlns:p14="http://schemas.microsoft.com/office/powerpoint/2010/main" val="136742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14400"/>
            <a:ext cx="8382000" cy="5029200"/>
          </a:xfrm>
          <a:solidFill>
            <a:srgbClr val="7030A0"/>
          </a:solidFill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 smtClean="0">
                <a:solidFill>
                  <a:schemeClr val="bg1"/>
                </a:solidFill>
              </a:rPr>
              <a:t>8.  All organisms must </a:t>
            </a:r>
            <a:r>
              <a:rPr lang="en-US" b="1" u="sng" dirty="0" smtClean="0">
                <a:solidFill>
                  <a:srgbClr val="99FF33"/>
                </a:solidFill>
              </a:rPr>
              <a:t>change</a:t>
            </a:r>
            <a:r>
              <a:rPr lang="en-US" dirty="0" smtClean="0">
                <a:solidFill>
                  <a:schemeClr val="bg1"/>
                </a:solidFill>
              </a:rPr>
              <a:t> or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u="sng" dirty="0" smtClean="0">
                <a:solidFill>
                  <a:srgbClr val="99FF33"/>
                </a:solidFill>
              </a:rPr>
              <a:t>evolve</a:t>
            </a:r>
            <a:r>
              <a:rPr lang="en-US" dirty="0" smtClean="0">
                <a:solidFill>
                  <a:schemeClr val="bg1"/>
                </a:solidFill>
              </a:rPr>
              <a:t> over a period of time.  </a:t>
            </a:r>
            <a:r>
              <a:rPr lang="en-US" sz="2400" i="1" dirty="0" smtClean="0">
                <a:solidFill>
                  <a:schemeClr val="bg1"/>
                </a:solidFill>
              </a:rPr>
              <a:t>(We will discuss this more later – populations evolve NOT individuals.)</a:t>
            </a:r>
            <a:endParaRPr lang="en-US" sz="3200" i="1" dirty="0" smtClean="0">
              <a:solidFill>
                <a:schemeClr val="bg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14339" name="Picture 4" descr="j023792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3657600"/>
            <a:ext cx="2547938" cy="1435100"/>
          </a:xfrm>
          <a:noFill/>
        </p:spPr>
      </p:pic>
      <p:pic>
        <p:nvPicPr>
          <p:cNvPr id="14340" name="Picture 7" descr="j023761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4521200"/>
            <a:ext cx="3810000" cy="1168400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228600" y="228600"/>
            <a:ext cx="8915400" cy="70788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rgbClr val="33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Characteristics of Living Things:</a:t>
            </a:r>
          </a:p>
        </p:txBody>
      </p:sp>
    </p:spTree>
    <p:extLst>
      <p:ext uri="{BB962C8B-B14F-4D97-AF65-F5344CB8AC3E}">
        <p14:creationId xmlns:p14="http://schemas.microsoft.com/office/powerpoint/2010/main" val="16238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title"/>
          </p:nvPr>
        </p:nvSpPr>
        <p:spPr>
          <a:xfrm>
            <a:off x="228600" y="457201"/>
            <a:ext cx="8686800" cy="838200"/>
          </a:xfrm>
          <a:solidFill>
            <a:schemeClr val="tx1"/>
          </a:solidFill>
        </p:spPr>
        <p:txBody>
          <a:bodyPr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u="sng" dirty="0" smtClean="0">
                <a:solidFill>
                  <a:srgbClr val="33CCFF"/>
                </a:solidFill>
              </a:rPr>
              <a:t>Inferences vs. Observations</a:t>
            </a: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304800" y="1600200"/>
            <a:ext cx="8458200" cy="341632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 </a:t>
            </a:r>
            <a:r>
              <a:rPr lang="en-US" sz="36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inference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is a conclusion based on prior knowledge (interpretation).</a:t>
            </a:r>
          </a:p>
          <a:p>
            <a:pPr marL="465138" indent="-465138">
              <a:spcBef>
                <a:spcPct val="50000"/>
              </a:spcBef>
              <a:buFont typeface="Arial" pitchFamily="34" charset="0"/>
              <a:buChar char="•"/>
            </a:pP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465138" indent="-4651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 </a:t>
            </a:r>
            <a:r>
              <a:rPr lang="en-US" sz="36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observation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is actually measured or detected with the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senses.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685800"/>
          </a:xfrm>
          <a:solidFill>
            <a:schemeClr val="tx1"/>
          </a:solidFill>
        </p:spPr>
        <p:txBody>
          <a:bodyPr anchor="t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Inferences vs. Observations</a:t>
            </a:r>
          </a:p>
        </p:txBody>
      </p:sp>
      <p:pic>
        <p:nvPicPr>
          <p:cNvPr id="10244" name="Picture 2" descr="C:\Documents and Settings\mary.gray\Local Settings\Temporary Internet Files\Content.IE5\0123GTUV\MPj0438641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1143000"/>
            <a:ext cx="3124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2667000" y="2209800"/>
            <a:ext cx="6096000" cy="2554545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The </a:t>
            </a: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skin is red.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The apple is edible.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There are seeds inside.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It can make you healthy.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Comic Sans MS" pitchFamily="66" charset="0"/>
              </a:rPr>
              <a:t>It feels smooth. 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1600200"/>
            <a:ext cx="8458200" cy="646331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algn="ctr">
              <a:spcBef>
                <a:spcPct val="50000"/>
              </a:spcBef>
            </a:pPr>
            <a:r>
              <a:rPr lang="en-US" sz="3600" i="1" dirty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Imagine you are holding this apple</a:t>
            </a:r>
            <a:r>
              <a:rPr lang="en-US" sz="3600" i="1" dirty="0" smtClean="0">
                <a:solidFill>
                  <a:srgbClr val="99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  <a:endParaRPr lang="en-US" sz="3600" i="1" dirty="0">
              <a:solidFill>
                <a:srgbClr val="99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686800" cy="16764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33CCFF"/>
                </a:solidFill>
              </a:rPr>
              <a:t>During an experiment, you need to make and record </a:t>
            </a:r>
            <a:r>
              <a:rPr lang="en-US" sz="4000" i="1" u="sng" dirty="0" smtClean="0">
                <a:solidFill>
                  <a:srgbClr val="FF0000"/>
                </a:solidFill>
              </a:rPr>
              <a:t>observations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33CCFF"/>
                </a:solidFill>
              </a:rPr>
              <a:t>to gather data.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733800"/>
          </a:xfrm>
          <a:solidFill>
            <a:srgbClr val="7030A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solidFill>
                  <a:schemeClr val="bg1"/>
                </a:solidFill>
              </a:rPr>
              <a:t>There are 2 types of observations:</a:t>
            </a:r>
          </a:p>
          <a:p>
            <a:pPr eaLnBrk="1" hangingPunct="1">
              <a:buFontTx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b="1" u="sng" dirty="0" smtClean="0">
                <a:solidFill>
                  <a:srgbClr val="99FF33"/>
                </a:solidFill>
              </a:rPr>
              <a:t>Qualitative</a:t>
            </a:r>
            <a:r>
              <a:rPr lang="en-US" dirty="0" smtClean="0">
                <a:solidFill>
                  <a:schemeClr val="bg1"/>
                </a:solidFill>
              </a:rPr>
              <a:t>:  color, texture, smell, sounds, etc. (subjective)</a:t>
            </a:r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b="1" u="sng" dirty="0" smtClean="0">
                <a:solidFill>
                  <a:srgbClr val="99FF33"/>
                </a:solidFill>
              </a:rPr>
              <a:t>Quantitative</a:t>
            </a:r>
            <a:r>
              <a:rPr lang="en-US" dirty="0" smtClean="0">
                <a:solidFill>
                  <a:schemeClr val="bg1"/>
                </a:solidFill>
              </a:rPr>
              <a:t>: numbers/measurement (objective)</a:t>
            </a:r>
          </a:p>
        </p:txBody>
      </p:sp>
    </p:spTree>
    <p:extLst>
      <p:ext uri="{BB962C8B-B14F-4D97-AF65-F5344CB8AC3E}">
        <p14:creationId xmlns:p14="http://schemas.microsoft.com/office/powerpoint/2010/main" val="9005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1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FFF00"/>
      </a:accent1>
      <a:accent2>
        <a:srgbClr val="0070C0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2319</TotalTime>
  <Words>885</Words>
  <Application>Microsoft Office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Aspect</vt:lpstr>
      <vt:lpstr>REVIEW  (Answer the following on the corner of your notes page)</vt:lpstr>
      <vt:lpstr>Quiz FRIDAY on Word Parts List #1</vt:lpstr>
      <vt:lpstr>PowerPoint Presentation</vt:lpstr>
      <vt:lpstr>PowerPoint Presentation</vt:lpstr>
      <vt:lpstr>PowerPoint Presentation</vt:lpstr>
      <vt:lpstr>PowerPoint Presentation</vt:lpstr>
      <vt:lpstr>Inferences vs. Observations</vt:lpstr>
      <vt:lpstr>Inferences vs. Observations</vt:lpstr>
      <vt:lpstr>During an experiment, you need to make and record observations to gather data.  </vt:lpstr>
      <vt:lpstr>PowerPoint Presentation</vt:lpstr>
      <vt:lpstr>PowerPoint Presentation</vt:lpstr>
      <vt:lpstr>PowerPoint Presentation</vt:lpstr>
      <vt:lpstr>PowerPoint Presentation</vt:lpstr>
      <vt:lpstr>Example:</vt:lpstr>
      <vt:lpstr>Example:</vt:lpstr>
      <vt:lpstr>What is the control group?</vt:lpstr>
    </vt:vector>
  </TitlesOfParts>
  <Company>CCBOE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August 22, 2006</dc:title>
  <dc:creator>leslie.yarnell</dc:creator>
  <cp:lastModifiedBy>Gray, Mary Ann</cp:lastModifiedBy>
  <cp:revision>93</cp:revision>
  <dcterms:created xsi:type="dcterms:W3CDTF">2006-08-18T20:26:41Z</dcterms:created>
  <dcterms:modified xsi:type="dcterms:W3CDTF">2013-08-12T13:46:32Z</dcterms:modified>
</cp:coreProperties>
</file>